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22" autoAdjust="0"/>
    <p:restoredTop sz="94661" autoAdjust="0"/>
  </p:normalViewPr>
  <p:slideViewPr>
    <p:cSldViewPr>
      <p:cViewPr>
        <p:scale>
          <a:sx n="66" d="100"/>
          <a:sy n="66" d="100"/>
        </p:scale>
        <p:origin x="-2838" y="-9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8802688" y="6096000"/>
            <a:ext cx="341312" cy="2460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fld id="{F3F38236-D1C2-4D49-A357-7805FC29F741}" type="slidenum">
              <a:rPr lang="en-US" sz="1000">
                <a:ea typeface="ＭＳ Ｐゴシック" pitchFamily="84" charset="-128"/>
              </a:rPr>
              <a:pPr>
                <a:defRPr/>
              </a:pPr>
              <a:t>‹#›</a:t>
            </a:fld>
            <a:endParaRPr lang="en-US" sz="1000" dirty="0">
              <a:ea typeface="ＭＳ Ｐゴシック" pitchFamily="84" charset="-128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 userDrawn="1"/>
        </p:nvSpPr>
        <p:spPr bwMode="auto">
          <a:xfrm>
            <a:off x="0" y="5943600"/>
            <a:ext cx="13001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000" dirty="0" err="1"/>
              <a:t>AGBell</a:t>
            </a:r>
            <a:r>
              <a:rPr lang="en-US" sz="1000" dirty="0"/>
              <a:t> – EECT 111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024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762000"/>
            <a:ext cx="194310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762000"/>
            <a:ext cx="567690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>
                <a:ea typeface="ＭＳ Ｐゴシック" pitchFamily="6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0960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 smtClean="0">
                <a:ea typeface="ＭＳ Ｐゴシック" pitchFamily="6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>
                <a:ea typeface="ＭＳ Ｐゴシック" pitchFamily="61" charset="-128"/>
              </a:defRPr>
            </a:lvl1pPr>
          </a:lstStyle>
          <a:p>
            <a:pPr>
              <a:defRPr/>
            </a:pPr>
            <a:fld id="{F4E01E71-824B-4F8C-BE5A-65602EFE0D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280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>
                <a:ea typeface="ＭＳ Ｐゴシック" pitchFamily="6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0960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 smtClean="0">
                <a:ea typeface="ＭＳ Ｐゴシック" pitchFamily="6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>
                <a:ea typeface="ＭＳ Ｐゴシック" pitchFamily="61" charset="-128"/>
              </a:defRPr>
            </a:lvl1pPr>
          </a:lstStyle>
          <a:p>
            <a:pPr>
              <a:defRPr/>
            </a:pPr>
            <a:fld id="{87FB2AE6-967F-4384-95BA-CE20A3516F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397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>
                <a:ea typeface="ＭＳ Ｐゴシック" pitchFamily="6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0960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 smtClean="0">
                <a:ea typeface="ＭＳ Ｐゴシック" pitchFamily="6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>
                <a:ea typeface="ＭＳ Ｐゴシック" pitchFamily="61" charset="-128"/>
              </a:defRPr>
            </a:lvl1pPr>
          </a:lstStyle>
          <a:p>
            <a:pPr>
              <a:defRPr/>
            </a:pPr>
            <a:fld id="{58DF370D-25B4-48C3-B108-E9D0D8522C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332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58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>
                <a:ea typeface="ＭＳ Ｐゴシック" pitchFamily="6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0960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 smtClean="0">
                <a:ea typeface="ＭＳ Ｐゴシック" pitchFamily="6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>
                <a:ea typeface="ＭＳ Ｐゴシック" pitchFamily="61" charset="-128"/>
              </a:defRPr>
            </a:lvl1pPr>
          </a:lstStyle>
          <a:p>
            <a:pPr>
              <a:defRPr/>
            </a:pPr>
            <a:fld id="{371D7D7A-0D49-4F1E-A18B-234CCB25DB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288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>
                <a:ea typeface="ＭＳ Ｐゴシック" pitchFamily="6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0960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 smtClean="0">
                <a:ea typeface="ＭＳ Ｐゴシック" pitchFamily="6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>
                <a:ea typeface="ＭＳ Ｐゴシック" pitchFamily="61" charset="-128"/>
              </a:defRPr>
            </a:lvl1pPr>
          </a:lstStyle>
          <a:p>
            <a:pPr>
              <a:defRPr/>
            </a:pPr>
            <a:fld id="{3E9E8576-C51D-4C45-9A29-35B15C6A1D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550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>
                <a:ea typeface="ＭＳ Ｐゴシック" pitchFamily="6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0960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 smtClean="0">
                <a:ea typeface="ＭＳ Ｐゴシック" pitchFamily="6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>
                <a:ea typeface="ＭＳ Ｐゴシック" pitchFamily="61" charset="-128"/>
              </a:defRPr>
            </a:lvl1pPr>
          </a:lstStyle>
          <a:p>
            <a:pPr>
              <a:defRPr/>
            </a:pPr>
            <a:fld id="{5F6EF1B2-771E-4BA3-AF14-4DDCABACA0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13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>
                <a:ea typeface="ＭＳ Ｐゴシック" pitchFamily="6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0960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 smtClean="0">
                <a:ea typeface="ＭＳ Ｐゴシック" pitchFamily="6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>
                <a:ea typeface="ＭＳ Ｐゴシック" pitchFamily="61" charset="-128"/>
              </a:defRPr>
            </a:lvl1pPr>
          </a:lstStyle>
          <a:p>
            <a:pPr>
              <a:defRPr/>
            </a:pPr>
            <a:fld id="{BAE76974-CAB8-465F-8A8D-AA1276F29F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243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>
                <a:ea typeface="ＭＳ Ｐゴシック" pitchFamily="6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0960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 smtClean="0">
                <a:ea typeface="ＭＳ Ｐゴシック" pitchFamily="6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>
                <a:ea typeface="ＭＳ Ｐゴシック" pitchFamily="61" charset="-128"/>
              </a:defRPr>
            </a:lvl1pPr>
          </a:lstStyle>
          <a:p>
            <a:pPr>
              <a:defRPr/>
            </a:pPr>
            <a:fld id="{12433E7E-0BC5-47DE-A792-E7AA86C8CC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074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>
                <a:ea typeface="ＭＳ Ｐゴシック" pitchFamily="6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0960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 smtClean="0">
                <a:ea typeface="ＭＳ Ｐゴシック" pitchFamily="6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>
                <a:ea typeface="ＭＳ Ｐゴシック" pitchFamily="61" charset="-128"/>
              </a:defRPr>
            </a:lvl1pPr>
          </a:lstStyle>
          <a:p>
            <a:pPr>
              <a:defRPr/>
            </a:pPr>
            <a:fld id="{6EE1F494-7B39-4342-AC8B-4C2352F86F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494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9" descr="Meade_CFV_master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685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7620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8802688" y="6096000"/>
            <a:ext cx="341312" cy="2460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fld id="{8B5B10E4-13D5-47DA-A59D-76FC8B515AAD}" type="slidenum">
              <a:rPr lang="en-US" sz="1000">
                <a:ea typeface="ＭＳ Ｐゴシック" pitchFamily="84" charset="-128"/>
              </a:rPr>
              <a:pPr>
                <a:defRPr/>
              </a:pPr>
              <a:t>‹#›</a:t>
            </a:fld>
            <a:endParaRPr lang="en-US" sz="1000" dirty="0">
              <a:ea typeface="ＭＳ Ｐゴシック" pitchFamily="84" charset="-128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 userDrawn="1"/>
        </p:nvSpPr>
        <p:spPr bwMode="auto">
          <a:xfrm>
            <a:off x="0" y="5943600"/>
            <a:ext cx="13001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000" dirty="0" err="1"/>
              <a:t>AGBell</a:t>
            </a:r>
            <a:r>
              <a:rPr lang="en-US" sz="1000" dirty="0"/>
              <a:t> – EECT 111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pitchFamily="6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pitchFamily="6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pitchFamily="6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pitchFamily="6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pitchFamily="61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pitchFamily="61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pitchFamily="61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pitchFamily="61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bell118@ivytech.edu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0.w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WordArt 4" descr="Paper bag"/>
          <p:cNvSpPr>
            <a:spLocks noChangeArrowheads="1" noChangeShapeType="1" noTextEdit="1"/>
          </p:cNvSpPr>
          <p:nvPr/>
        </p:nvSpPr>
        <p:spPr bwMode="auto">
          <a:xfrm>
            <a:off x="990600" y="2209800"/>
            <a:ext cx="6553200" cy="466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Introduction to Circuits Analysis</a:t>
            </a:r>
          </a:p>
        </p:txBody>
      </p:sp>
      <p:sp>
        <p:nvSpPr>
          <p:cNvPr id="17411" name="Text Box 5"/>
          <p:cNvSpPr txBox="1">
            <a:spLocks noChangeArrowheads="1"/>
          </p:cNvSpPr>
          <p:nvPr/>
        </p:nvSpPr>
        <p:spPr bwMode="auto">
          <a:xfrm>
            <a:off x="0" y="2895600"/>
            <a:ext cx="9144000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n-US"/>
              <a:t>by Andrew G. Bell</a:t>
            </a:r>
          </a:p>
          <a:p>
            <a:pPr algn="ctr"/>
            <a:r>
              <a:rPr lang="en-US" altLang="en-US">
                <a:hlinkClick r:id="rId3"/>
              </a:rPr>
              <a:t>abell118@ivytech.edu</a:t>
            </a:r>
            <a:endParaRPr lang="en-US" altLang="en-US"/>
          </a:p>
          <a:p>
            <a:pPr algn="ctr"/>
            <a:r>
              <a:rPr lang="en-US" altLang="en-US"/>
              <a:t>(260) 481-2288</a:t>
            </a:r>
          </a:p>
          <a:p>
            <a:pPr algn="ctr"/>
            <a:endParaRPr lang="en-US" altLang="en-US"/>
          </a:p>
          <a:p>
            <a:pPr algn="ctr"/>
            <a:r>
              <a:rPr lang="en-US" altLang="en-US"/>
              <a:t>Lecture 6</a:t>
            </a:r>
          </a:p>
        </p:txBody>
      </p:sp>
      <p:pic>
        <p:nvPicPr>
          <p:cNvPr id="17412" name="Picture 3" descr="header-banner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5791200"/>
            <a:ext cx="3505200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Example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mtClean="0"/>
              <a:t>Observe how the concept of total resistance and equivalent circuits can be used in a complex arrangement.</a:t>
            </a:r>
          </a:p>
          <a:p>
            <a:endParaRPr lang="en-US" altLang="en-US" sz="1800" smtClean="0"/>
          </a:p>
          <a:p>
            <a:r>
              <a:rPr lang="en-US" altLang="en-US" smtClean="0"/>
              <a:t>A reduce-and-redraw approach helps simplify circuit analysis.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Example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90600" y="17526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endParaRPr lang="en-US" altLang="en-US" smtClean="0"/>
          </a:p>
        </p:txBody>
      </p:sp>
      <p:pic>
        <p:nvPicPr>
          <p:cNvPr id="67588" name="Picture 4" descr="06-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752600"/>
            <a:ext cx="6553200" cy="4073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990600"/>
            <a:ext cx="7772400" cy="1143000"/>
          </a:xfrm>
        </p:spPr>
        <p:txBody>
          <a:bodyPr/>
          <a:lstStyle/>
          <a:p>
            <a:r>
              <a:rPr lang="en-US" altLang="en-US" smtClean="0"/>
              <a:t>Current in a </a:t>
            </a:r>
            <a:br>
              <a:rPr lang="en-US" altLang="en-US" smtClean="0"/>
            </a:br>
            <a:r>
              <a:rPr lang="en-US" altLang="en-US" smtClean="0"/>
              <a:t>Series-Parallel Circuit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2590800"/>
            <a:ext cx="7772400" cy="3352800"/>
          </a:xfrm>
        </p:spPr>
        <p:txBody>
          <a:bodyPr/>
          <a:lstStyle/>
          <a:p>
            <a:r>
              <a:rPr lang="en-US" altLang="en-US" smtClean="0"/>
              <a:t>The analysis of current in this type of circuit is a fundamental step.</a:t>
            </a:r>
          </a:p>
          <a:p>
            <a:endParaRPr lang="en-US" altLang="en-US" sz="1600" smtClean="0"/>
          </a:p>
          <a:p>
            <a:r>
              <a:rPr lang="en-US" altLang="en-US" smtClean="0"/>
              <a:t>Kirchhoff’s current law must be followed to see how current divides and sums together.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   Circuit Analysis Tools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mtClean="0"/>
              <a:t>The circuit tools used to determine circuit parameters include:</a:t>
            </a:r>
          </a:p>
          <a:p>
            <a:pPr marL="914400" lvl="1" indent="-457200"/>
            <a:r>
              <a:rPr lang="en-US" altLang="en-US" smtClean="0"/>
              <a:t>Ohm’s law</a:t>
            </a:r>
          </a:p>
          <a:p>
            <a:pPr marL="914400" lvl="1" indent="-457200"/>
            <a:r>
              <a:rPr lang="en-US" altLang="en-US" smtClean="0"/>
              <a:t>Watt’s law</a:t>
            </a:r>
          </a:p>
          <a:p>
            <a:pPr marL="914400" lvl="1" indent="-457200"/>
            <a:r>
              <a:rPr lang="en-US" altLang="en-US" smtClean="0"/>
              <a:t>KCL and KVL</a:t>
            </a:r>
          </a:p>
          <a:p>
            <a:pPr marL="914400" lvl="1" indent="-457200"/>
            <a:r>
              <a:rPr lang="en-US" altLang="en-US" smtClean="0"/>
              <a:t>Voltage divider rule</a:t>
            </a:r>
          </a:p>
          <a:p>
            <a:pPr marL="914400" lvl="1" indent="-457200"/>
            <a:r>
              <a:rPr lang="en-US" altLang="en-US" smtClean="0"/>
              <a:t>Current divider rule</a:t>
            </a:r>
            <a:endParaRPr lang="en-US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Solving for Current</a:t>
            </a:r>
          </a:p>
        </p:txBody>
      </p:sp>
      <p:pic>
        <p:nvPicPr>
          <p:cNvPr id="70659" name="Picture 3" descr="06-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981200"/>
            <a:ext cx="6934200" cy="3894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990600"/>
            <a:ext cx="7772400" cy="1143000"/>
          </a:xfrm>
        </p:spPr>
        <p:txBody>
          <a:bodyPr/>
          <a:lstStyle/>
          <a:p>
            <a:r>
              <a:rPr lang="en-US" altLang="en-US" smtClean="0"/>
              <a:t>Voltage in a </a:t>
            </a:r>
            <a:br>
              <a:rPr lang="en-US" altLang="en-US" smtClean="0"/>
            </a:br>
            <a:r>
              <a:rPr lang="en-US" altLang="en-US" smtClean="0"/>
              <a:t>Series-Parallel Circuit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2438400"/>
            <a:ext cx="7772400" cy="3429000"/>
          </a:xfrm>
        </p:spPr>
        <p:txBody>
          <a:bodyPr/>
          <a:lstStyle/>
          <a:p>
            <a:r>
              <a:rPr lang="en-US" altLang="en-US" smtClean="0"/>
              <a:t>Voltage distribution throughout the circuit follows the laws appropriate to series and parallel connections.</a:t>
            </a:r>
          </a:p>
          <a:p>
            <a:endParaRPr lang="en-US" altLang="en-US" sz="1600" smtClean="0"/>
          </a:p>
          <a:p>
            <a:r>
              <a:rPr lang="en-US" altLang="en-US" smtClean="0"/>
              <a:t>Apply the rules and laws already learned about series and parallel components.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990600"/>
            <a:ext cx="7772400" cy="1143000"/>
          </a:xfrm>
        </p:spPr>
        <p:txBody>
          <a:bodyPr/>
          <a:lstStyle/>
          <a:p>
            <a:r>
              <a:rPr lang="en-US" altLang="en-US" smtClean="0"/>
              <a:t>Power in a </a:t>
            </a:r>
            <a:br>
              <a:rPr lang="en-US" altLang="en-US" smtClean="0"/>
            </a:br>
            <a:r>
              <a:rPr lang="en-US" altLang="en-US" smtClean="0"/>
              <a:t>Series-Parallel Circuit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22860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smtClean="0"/>
              <a:t>Analysis of power distribution in the circuit follows the same rules for pure series and pure parallel circuits.</a:t>
            </a:r>
          </a:p>
          <a:p>
            <a:pPr>
              <a:lnSpc>
                <a:spcPct val="90000"/>
              </a:lnSpc>
            </a:pPr>
            <a:endParaRPr lang="en-US" altLang="en-US" sz="1000" smtClean="0"/>
          </a:p>
          <a:p>
            <a:pPr>
              <a:lnSpc>
                <a:spcPct val="90000"/>
              </a:lnSpc>
            </a:pPr>
            <a:r>
              <a:rPr lang="en-US" altLang="en-US" sz="2800" smtClean="0"/>
              <a:t>Total power dissipation is the sum of all the individual power dissipations by the circuit components.</a:t>
            </a:r>
          </a:p>
          <a:p>
            <a:pPr>
              <a:lnSpc>
                <a:spcPct val="90000"/>
              </a:lnSpc>
            </a:pPr>
            <a:endParaRPr lang="en-US" altLang="en-US" sz="1000" smtClean="0"/>
          </a:p>
          <a:p>
            <a:pPr>
              <a:lnSpc>
                <a:spcPct val="90000"/>
              </a:lnSpc>
            </a:pPr>
            <a:r>
              <a:rPr lang="en-US" altLang="en-US" sz="2800" smtClean="0"/>
              <a:t>Individual power dissipations are calculated using Watt’s law.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Effects of Opens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2286000"/>
            <a:ext cx="7772400" cy="3810000"/>
          </a:xfrm>
        </p:spPr>
        <p:txBody>
          <a:bodyPr/>
          <a:lstStyle/>
          <a:p>
            <a:r>
              <a:rPr lang="en-US" altLang="en-US" smtClean="0"/>
              <a:t>An open will cause the total resistance to decrease.</a:t>
            </a:r>
          </a:p>
          <a:p>
            <a:endParaRPr lang="en-US" altLang="en-US" sz="2000" smtClean="0"/>
          </a:p>
          <a:p>
            <a:r>
              <a:rPr lang="en-US" altLang="en-US" smtClean="0"/>
              <a:t>An open will cause the total current to increase.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Current Measurements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2133600"/>
            <a:ext cx="7772400" cy="3962400"/>
          </a:xfrm>
        </p:spPr>
        <p:txBody>
          <a:bodyPr/>
          <a:lstStyle/>
          <a:p>
            <a:r>
              <a:rPr lang="en-US" altLang="en-US" smtClean="0"/>
              <a:t>Measuring current in the parallel portion will indicate if an open exists.</a:t>
            </a:r>
          </a:p>
          <a:p>
            <a:endParaRPr lang="en-US" altLang="en-US" sz="1800" smtClean="0"/>
          </a:p>
          <a:p>
            <a:r>
              <a:rPr lang="en-US" altLang="en-US" smtClean="0"/>
              <a:t>Measuring voltage in the series portion will indicate opens via the absence of voltage drops.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Effects of Shorts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2286000"/>
            <a:ext cx="7772400" cy="3810000"/>
          </a:xfrm>
        </p:spPr>
        <p:txBody>
          <a:bodyPr/>
          <a:lstStyle/>
          <a:p>
            <a:r>
              <a:rPr lang="en-US" altLang="en-US" smtClean="0"/>
              <a:t>A short will cause the total resistance to decrease.</a:t>
            </a:r>
          </a:p>
          <a:p>
            <a:endParaRPr lang="en-US" altLang="en-US" sz="1800" smtClean="0"/>
          </a:p>
          <a:p>
            <a:r>
              <a:rPr lang="en-US" altLang="en-US" smtClean="0"/>
              <a:t>A short will cause the total current to increase.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en-US" sz="4400" smtClean="0"/>
              <a:t>CHAPTER 6</a:t>
            </a:r>
            <a:endParaRPr lang="en-US" altLang="en-US" smtClean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 altLang="en-US" sz="4400" smtClean="0"/>
              <a:t>Series-Parallel Circuits</a:t>
            </a:r>
            <a:endParaRPr lang="en-US" altLang="en-US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Voltage Measurements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2133600"/>
            <a:ext cx="7772400" cy="3962400"/>
          </a:xfrm>
        </p:spPr>
        <p:txBody>
          <a:bodyPr/>
          <a:lstStyle/>
          <a:p>
            <a:r>
              <a:rPr lang="en-US" altLang="en-US" smtClean="0"/>
              <a:t>Measuring voltage in the parallel portion will indicate if a short exists.</a:t>
            </a:r>
          </a:p>
          <a:p>
            <a:endParaRPr lang="en-US" altLang="en-US" sz="1800" smtClean="0"/>
          </a:p>
          <a:p>
            <a:r>
              <a:rPr lang="en-US" altLang="en-US" smtClean="0"/>
              <a:t>Measuring current in the series portion will indicate shorts.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Loaded Voltage Dividers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2362200"/>
            <a:ext cx="7772400" cy="3733800"/>
          </a:xfrm>
        </p:spPr>
        <p:txBody>
          <a:bodyPr/>
          <a:lstStyle/>
          <a:p>
            <a:r>
              <a:rPr lang="en-US" altLang="en-US" smtClean="0"/>
              <a:t>The voltage divider is a common series-parallel circuit.</a:t>
            </a:r>
          </a:p>
          <a:p>
            <a:endParaRPr lang="en-US" altLang="en-US" sz="1600" smtClean="0"/>
          </a:p>
          <a:p>
            <a:r>
              <a:rPr lang="en-US" altLang="en-US" smtClean="0"/>
              <a:t>As loads are placed on the circuit, the analysis becomes a bit more difficult.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850" name="Picture 2" descr="06-3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749425"/>
            <a:ext cx="7162800" cy="401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8851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An Example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The Wheatstone Bridge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mtClean="0"/>
              <a:t>This circuit is a series-parallel circuit that is very popular in controls and industrial applications.</a:t>
            </a:r>
          </a:p>
          <a:p>
            <a:endParaRPr lang="en-US" altLang="en-US" sz="1200" smtClean="0"/>
          </a:p>
          <a:p>
            <a:r>
              <a:rPr lang="en-US" altLang="en-US" smtClean="0"/>
              <a:t>There are two states for the bridge:</a:t>
            </a:r>
          </a:p>
          <a:p>
            <a:pPr lvl="1">
              <a:buFontTx/>
              <a:buNone/>
            </a:pPr>
            <a:r>
              <a:rPr lang="en-US" altLang="en-US" u="sng" smtClean="0"/>
              <a:t>Balanced</a:t>
            </a:r>
            <a:r>
              <a:rPr lang="en-US" altLang="en-US" smtClean="0"/>
              <a:t>			</a:t>
            </a:r>
            <a:r>
              <a:rPr lang="en-US" altLang="en-US" u="sng" smtClean="0"/>
              <a:t>Unbalanced</a:t>
            </a:r>
            <a:endParaRPr lang="en-US" altLang="en-US" smtClean="0"/>
          </a:p>
          <a:p>
            <a:pPr>
              <a:buFontTx/>
              <a:buNone/>
            </a:pPr>
            <a:r>
              <a:rPr lang="en-US" altLang="en-US" sz="2800" smtClean="0"/>
              <a:t>      </a:t>
            </a:r>
            <a:r>
              <a:rPr lang="en-US" altLang="en-US" sz="2800" i="1" smtClean="0"/>
              <a:t>V</a:t>
            </a:r>
            <a:r>
              <a:rPr lang="en-US" altLang="en-US" sz="2800" i="1" baseline="-25000" smtClean="0"/>
              <a:t>A</a:t>
            </a:r>
            <a:r>
              <a:rPr lang="en-US" altLang="en-US" sz="2800" i="1" smtClean="0"/>
              <a:t> </a:t>
            </a:r>
            <a:r>
              <a:rPr lang="en-US" altLang="en-US" sz="2800" smtClean="0"/>
              <a:t>= </a:t>
            </a:r>
            <a:r>
              <a:rPr lang="en-US" altLang="en-US" sz="2800" i="1" smtClean="0"/>
              <a:t>V</a:t>
            </a:r>
            <a:r>
              <a:rPr lang="en-US" altLang="en-US" sz="2800" i="1" baseline="-25000" smtClean="0"/>
              <a:t>B</a:t>
            </a:r>
            <a:r>
              <a:rPr lang="en-US" altLang="en-US" sz="2800" smtClean="0"/>
              <a:t>                               </a:t>
            </a:r>
            <a:r>
              <a:rPr lang="en-US" altLang="en-US" sz="2800" i="1" smtClean="0"/>
              <a:t>V</a:t>
            </a:r>
            <a:r>
              <a:rPr lang="en-US" altLang="en-US" sz="2800" i="1" baseline="-25000" smtClean="0"/>
              <a:t>A</a:t>
            </a:r>
            <a:r>
              <a:rPr lang="en-US" altLang="en-US" sz="2800" i="1" smtClean="0"/>
              <a:t> </a:t>
            </a:r>
            <a:r>
              <a:rPr lang="en-US" altLang="en-US" sz="2800" smtClean="0">
                <a:cs typeface="Arial" charset="0"/>
              </a:rPr>
              <a:t>≠</a:t>
            </a:r>
            <a:r>
              <a:rPr lang="en-US" altLang="en-US" sz="2800" smtClean="0"/>
              <a:t> </a:t>
            </a:r>
            <a:r>
              <a:rPr lang="en-US" altLang="en-US" sz="2800" i="1" smtClean="0"/>
              <a:t>V</a:t>
            </a:r>
            <a:r>
              <a:rPr lang="en-US" altLang="en-US" sz="2800" i="1" baseline="-25000" smtClean="0"/>
              <a:t>B</a:t>
            </a:r>
            <a:endParaRPr lang="en-US" altLang="en-US" sz="2800" smtClean="0"/>
          </a:p>
          <a:p>
            <a:endParaRPr lang="en-US" altLang="en-US" sz="280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The Wheatstone Bridge (cont.)</a:t>
            </a:r>
          </a:p>
        </p:txBody>
      </p:sp>
      <p:pic>
        <p:nvPicPr>
          <p:cNvPr id="80899" name="Picture 3" descr="06-3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676400"/>
            <a:ext cx="5638800" cy="4389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Balanced Bridges </a:t>
            </a:r>
          </a:p>
        </p:txBody>
      </p:sp>
      <p:graphicFrame>
        <p:nvGraphicFramePr>
          <p:cNvPr id="81923" name="Object 3"/>
          <p:cNvGraphicFramePr>
            <a:graphicFrameLocks noChangeAspect="1"/>
          </p:cNvGraphicFramePr>
          <p:nvPr/>
        </p:nvGraphicFramePr>
        <p:xfrm>
          <a:off x="2971800" y="2133600"/>
          <a:ext cx="3133725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25" name="Equation" r:id="rId3" imgW="1193760" imgH="888840" progId="Equation.3">
                  <p:embed/>
                </p:oleObj>
              </mc:Choice>
              <mc:Fallback>
                <p:oleObj name="Equation" r:id="rId3" imgW="1193760" imgH="8888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2133600"/>
                        <a:ext cx="3133725" cy="2333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The Murray Loop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2209800"/>
            <a:ext cx="7772400" cy="3886200"/>
          </a:xfrm>
        </p:spPr>
        <p:txBody>
          <a:bodyPr/>
          <a:lstStyle/>
          <a:p>
            <a:r>
              <a:rPr lang="en-US" altLang="en-US" smtClean="0"/>
              <a:t>The Murray loop is a special type of Wheatstone bridge used to locate underground conductors.</a:t>
            </a:r>
          </a:p>
          <a:p>
            <a:endParaRPr lang="en-US" altLang="en-US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The Murray Loop (cont.)</a:t>
            </a:r>
          </a:p>
        </p:txBody>
      </p:sp>
      <p:pic>
        <p:nvPicPr>
          <p:cNvPr id="83971" name="Picture 3" descr="06-4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133600"/>
            <a:ext cx="6781800" cy="3322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Series-Parallel Circuits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mtClean="0"/>
              <a:t>A series-parallel circuit contains both series and parallel connected components.</a:t>
            </a:r>
          </a:p>
          <a:p>
            <a:endParaRPr lang="en-US" altLang="en-US" sz="1200" smtClean="0"/>
          </a:p>
          <a:p>
            <a:r>
              <a:rPr lang="en-US" altLang="en-US" smtClean="0"/>
              <a:t>There are both in-line series current paths and branch-type parallel current paths.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Series-Parallel Circuits (cont.)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2209800"/>
            <a:ext cx="7772400" cy="3886200"/>
          </a:xfrm>
        </p:spPr>
        <p:txBody>
          <a:bodyPr/>
          <a:lstStyle/>
          <a:p>
            <a:r>
              <a:rPr lang="en-US" altLang="en-US" smtClean="0"/>
              <a:t>These circuits come in many different formats.</a:t>
            </a:r>
          </a:p>
          <a:p>
            <a:endParaRPr lang="en-US" altLang="en-US" sz="1200" smtClean="0"/>
          </a:p>
          <a:p>
            <a:r>
              <a:rPr lang="en-US" altLang="en-US" smtClean="0"/>
              <a:t>The key to understanding them is the ability to recognize the series elements and parallel elements.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2" name="Picture 2" descr="06-02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286000"/>
            <a:ext cx="6351588" cy="361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43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990600"/>
            <a:ext cx="7772400" cy="1143000"/>
          </a:xfrm>
        </p:spPr>
        <p:txBody>
          <a:bodyPr/>
          <a:lstStyle/>
          <a:p>
            <a:r>
              <a:rPr lang="en-US" altLang="en-US" smtClean="0"/>
              <a:t>Recognizing Series Components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Analysis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mtClean="0"/>
              <a:t>Analysis of the circuit also requires one to recognize the various paths for current flow.</a:t>
            </a:r>
          </a:p>
          <a:p>
            <a:endParaRPr lang="en-US" altLang="en-US" sz="1400" smtClean="0"/>
          </a:p>
          <a:p>
            <a:r>
              <a:rPr lang="en-US" altLang="en-US" smtClean="0"/>
              <a:t>The ability to recognize the points where current branches out and where current converges (sums) is vital.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Example</a:t>
            </a:r>
          </a:p>
        </p:txBody>
      </p:sp>
      <p:pic>
        <p:nvPicPr>
          <p:cNvPr id="63491" name="Picture 3" descr="06-0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981200"/>
            <a:ext cx="5410200" cy="3417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Total Resistance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mtClean="0"/>
              <a:t>One of the common approaches is called “Outside toward the Source.”</a:t>
            </a:r>
          </a:p>
          <a:p>
            <a:endParaRPr lang="en-US" altLang="en-US" sz="2000" smtClean="0"/>
          </a:p>
          <a:p>
            <a:r>
              <a:rPr lang="en-US" altLang="en-US" smtClean="0"/>
              <a:t>To implement this method, begin farthest from the source and work toward the source.</a:t>
            </a:r>
            <a:endParaRPr lang="en-US" altLang="en-US" sz="3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Equivalent Resistance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mtClean="0"/>
              <a:t>The analysis of the circuit uses equivalent resistance as circuit reductions are performed.</a:t>
            </a:r>
          </a:p>
          <a:p>
            <a:endParaRPr lang="en-US" altLang="en-US" sz="1600" smtClean="0"/>
          </a:p>
          <a:p>
            <a:r>
              <a:rPr lang="en-US" altLang="en-US" smtClean="0"/>
              <a:t>For instance, if a 6-k</a:t>
            </a:r>
            <a:r>
              <a:rPr lang="en-US" altLang="en-US" smtClean="0">
                <a:sym typeface="Symbol" pitchFamily="18" charset="2"/>
              </a:rPr>
              <a:t></a:t>
            </a:r>
            <a:r>
              <a:rPr lang="en-US" altLang="en-US" smtClean="0"/>
              <a:t> and a 3-k</a:t>
            </a:r>
            <a:r>
              <a:rPr lang="en-US" altLang="en-US" smtClean="0">
                <a:sym typeface="Symbol" pitchFamily="18" charset="2"/>
              </a:rPr>
              <a:t></a:t>
            </a:r>
            <a:r>
              <a:rPr lang="en-US" altLang="en-US" smtClean="0"/>
              <a:t> resistor are in parallel, their equivalent </a:t>
            </a:r>
            <a:r>
              <a:rPr lang="en-US" altLang="en-US" i="1" smtClean="0"/>
              <a:t>series</a:t>
            </a:r>
            <a:r>
              <a:rPr lang="en-US" altLang="en-US" smtClean="0"/>
              <a:t> resistance is 2 k</a:t>
            </a:r>
            <a:r>
              <a:rPr lang="en-US" altLang="en-US" smtClean="0">
                <a:sym typeface="Symbol" pitchFamily="18" charset="2"/>
              </a:rPr>
              <a:t>.</a:t>
            </a:r>
            <a:endParaRPr lang="en-US" altLang="en-US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Blank Presentation">
  <a:themeElements>
    <a:clrScheme name="1_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6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61" charset="-128"/>
          </a:defRPr>
        </a:defPPr>
      </a:lstStyle>
    </a:lnDef>
  </a:objectDefaults>
  <a:extraClrSchemeLst>
    <a:extraClrScheme>
      <a:clrScheme name="1_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EFV</Template>
  <TotalTime>363</TotalTime>
  <Words>551</Words>
  <Application>Microsoft Office PowerPoint</Application>
  <PresentationFormat>On-screen Show (4:3)</PresentationFormat>
  <Paragraphs>89</Paragraphs>
  <Slides>27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ＭＳ Ｐゴシック</vt:lpstr>
      <vt:lpstr>Calibri</vt:lpstr>
      <vt:lpstr>Symbol</vt:lpstr>
      <vt:lpstr>1_Blank Presentation</vt:lpstr>
      <vt:lpstr>Microsoft Equation 3.0</vt:lpstr>
      <vt:lpstr>PowerPoint Presentation</vt:lpstr>
      <vt:lpstr>CHAPTER 6</vt:lpstr>
      <vt:lpstr>Series-Parallel Circuits</vt:lpstr>
      <vt:lpstr>Series-Parallel Circuits (cont.)</vt:lpstr>
      <vt:lpstr>Recognizing Series Components</vt:lpstr>
      <vt:lpstr>Analysis</vt:lpstr>
      <vt:lpstr>Example</vt:lpstr>
      <vt:lpstr>Total Resistance</vt:lpstr>
      <vt:lpstr>Equivalent Resistance</vt:lpstr>
      <vt:lpstr>Example</vt:lpstr>
      <vt:lpstr>Example</vt:lpstr>
      <vt:lpstr>Current in a  Series-Parallel Circuit</vt:lpstr>
      <vt:lpstr>   Circuit Analysis Tools</vt:lpstr>
      <vt:lpstr>Solving for Current</vt:lpstr>
      <vt:lpstr>Voltage in a  Series-Parallel Circuit</vt:lpstr>
      <vt:lpstr>Power in a  Series-Parallel Circuit</vt:lpstr>
      <vt:lpstr>Effects of Opens</vt:lpstr>
      <vt:lpstr>Current Measurements</vt:lpstr>
      <vt:lpstr>Effects of Shorts</vt:lpstr>
      <vt:lpstr>Voltage Measurements</vt:lpstr>
      <vt:lpstr>Loaded Voltage Dividers</vt:lpstr>
      <vt:lpstr>An Example</vt:lpstr>
      <vt:lpstr>The Wheatstone Bridge</vt:lpstr>
      <vt:lpstr>The Wheatstone Bridge (cont.)</vt:lpstr>
      <vt:lpstr>Balanced Bridges </vt:lpstr>
      <vt:lpstr>The Murray Loop</vt:lpstr>
      <vt:lpstr>The Murray Loop (cont.)</vt:lpstr>
    </vt:vector>
  </TitlesOfParts>
  <Company>DeVRY Institute of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FOUR</dc:title>
  <dc:creator>DeVRY</dc:creator>
  <cp:lastModifiedBy>Andy Bell</cp:lastModifiedBy>
  <cp:revision>70</cp:revision>
  <dcterms:created xsi:type="dcterms:W3CDTF">2002-04-21T15:43:13Z</dcterms:created>
  <dcterms:modified xsi:type="dcterms:W3CDTF">2014-10-09T21:22:02Z</dcterms:modified>
</cp:coreProperties>
</file>